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4" r:id="rId8"/>
    <p:sldId id="265" r:id="rId9"/>
    <p:sldId id="266" r:id="rId10"/>
    <p:sldId id="258" r:id="rId11"/>
  </p:sldIdLst>
  <p:sldSz cx="9906000" cy="6858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0032"/>
    <a:srgbClr val="E40032"/>
    <a:srgbClr val="E1032D"/>
    <a:srgbClr val="E10323"/>
    <a:srgbClr val="E10333"/>
    <a:srgbClr val="EC0333"/>
    <a:srgbClr val="D90330"/>
    <a:srgbClr val="D30330"/>
    <a:srgbClr val="C903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89" d="100"/>
          <a:sy n="89" d="100"/>
        </p:scale>
        <p:origin x="-1286" y="-51"/>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9037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2278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оследни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510990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380786"/>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5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ctrTitle" idx="4294967295"/>
          </p:nvPr>
        </p:nvSpPr>
        <p:spPr>
          <a:xfrm>
            <a:off x="632520" y="1341438"/>
            <a:ext cx="5472608" cy="1799530"/>
          </a:xfrm>
          <a:prstGeom prst="rect">
            <a:avLst/>
          </a:prstGeom>
        </p:spPr>
        <p:txBody>
          <a:bodyPr>
            <a:normAutofit fontScale="90000"/>
          </a:bodyPr>
          <a:lstStyle/>
          <a:p>
            <a:pPr algn="l"/>
            <a:r>
              <a:rPr lang="ru-RU" sz="4000" dirty="0">
                <a:solidFill>
                  <a:srgbClr val="FF0000"/>
                </a:solidFill>
              </a:rPr>
              <a:t>Посвящается 75-летию со дня Победы 1941-1945гг</a:t>
            </a:r>
            <a:endParaRPr lang="ru-RU" sz="4000" dirty="0">
              <a:solidFill>
                <a:srgbClr val="E40032"/>
              </a:solidFill>
              <a:latin typeface="Myriad Pro Black" pitchFamily="34" charset="0"/>
            </a:endParaRPr>
          </a:p>
        </p:txBody>
      </p:sp>
      <p:sp>
        <p:nvSpPr>
          <p:cNvPr id="6" name="Заголовок 3"/>
          <p:cNvSpPr txBox="1">
            <a:spLocks/>
          </p:cNvSpPr>
          <p:nvPr/>
        </p:nvSpPr>
        <p:spPr>
          <a:xfrm>
            <a:off x="632520" y="3501008"/>
            <a:ext cx="5040560" cy="64807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ru-RU" sz="1800" dirty="0">
              <a:latin typeface="Myriad Pro" pitchFamily="34" charset="0"/>
            </a:endParaRPr>
          </a:p>
        </p:txBody>
      </p:sp>
      <p:sp>
        <p:nvSpPr>
          <p:cNvPr id="2" name="Прямоугольник 1"/>
          <p:cNvSpPr/>
          <p:nvPr/>
        </p:nvSpPr>
        <p:spPr>
          <a:xfrm>
            <a:off x="1064568" y="3105835"/>
            <a:ext cx="6364932" cy="830997"/>
          </a:xfrm>
          <a:prstGeom prst="rect">
            <a:avLst/>
          </a:prstGeom>
        </p:spPr>
        <p:txBody>
          <a:bodyPr wrap="square">
            <a:spAutoFit/>
          </a:bodyPr>
          <a:lstStyle/>
          <a:p>
            <a:r>
              <a:rPr lang="ru-RU" sz="2400" dirty="0">
                <a:solidFill>
                  <a:srgbClr val="0070C0"/>
                </a:solidFill>
              </a:rPr>
              <a:t>Вклад Казанского авиазавода в Победу </a:t>
            </a:r>
          </a:p>
          <a:p>
            <a:r>
              <a:rPr lang="ru-RU" sz="2400" dirty="0">
                <a:solidFill>
                  <a:srgbClr val="FF0000"/>
                </a:solidFill>
              </a:rPr>
              <a:t>Наши Пешки выходят в Ферзи</a:t>
            </a:r>
          </a:p>
        </p:txBody>
      </p:sp>
    </p:spTree>
    <p:extLst>
      <p:ext uri="{BB962C8B-B14F-4D97-AF65-F5344CB8AC3E}">
        <p14:creationId xmlns:p14="http://schemas.microsoft.com/office/powerpoint/2010/main" val="2219365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Заголовок 3"/>
          <p:cNvSpPr>
            <a:spLocks noGrp="1"/>
          </p:cNvSpPr>
          <p:nvPr>
            <p:ph type="ctrTitle" idx="4294967295"/>
          </p:nvPr>
        </p:nvSpPr>
        <p:spPr>
          <a:xfrm>
            <a:off x="632520" y="1341438"/>
            <a:ext cx="5041900" cy="1511300"/>
          </a:xfrm>
          <a:prstGeom prst="rect">
            <a:avLst/>
          </a:prstGeom>
        </p:spPr>
        <p:txBody>
          <a:bodyPr>
            <a:normAutofit/>
          </a:bodyPr>
          <a:lstStyle/>
          <a:p>
            <a:pPr algn="l"/>
            <a:r>
              <a:rPr lang="ru-RU" sz="4000" dirty="0">
                <a:solidFill>
                  <a:srgbClr val="E40032"/>
                </a:solidFill>
                <a:latin typeface="Myriad Pro Black" pitchFamily="34" charset="0"/>
              </a:rPr>
              <a:t>Благодарим</a:t>
            </a:r>
            <a:br>
              <a:rPr lang="ru-RU" sz="4000" dirty="0">
                <a:solidFill>
                  <a:srgbClr val="E40032"/>
                </a:solidFill>
                <a:latin typeface="Myriad Pro Black" pitchFamily="34" charset="0"/>
              </a:rPr>
            </a:br>
            <a:r>
              <a:rPr lang="ru-RU" sz="4000" dirty="0">
                <a:solidFill>
                  <a:srgbClr val="E40032"/>
                </a:solidFill>
                <a:latin typeface="Myriad Pro Black" pitchFamily="34" charset="0"/>
              </a:rPr>
              <a:t>за внимание.</a:t>
            </a:r>
          </a:p>
        </p:txBody>
      </p:sp>
    </p:spTree>
    <p:extLst>
      <p:ext uri="{BB962C8B-B14F-4D97-AF65-F5344CB8AC3E}">
        <p14:creationId xmlns:p14="http://schemas.microsoft.com/office/powerpoint/2010/main" val="1258937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3"/>
          <p:cNvSpPr txBox="1">
            <a:spLocks/>
          </p:cNvSpPr>
          <p:nvPr/>
        </p:nvSpPr>
        <p:spPr>
          <a:xfrm>
            <a:off x="632520" y="332656"/>
            <a:ext cx="6480720" cy="504056"/>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1800" b="1" dirty="0">
                <a:solidFill>
                  <a:srgbClr val="FF0000"/>
                </a:solidFill>
                <a:latin typeface="Myriad Pro" pitchFamily="34" charset="0"/>
              </a:rPr>
              <a:t>А завтра была война</a:t>
            </a:r>
          </a:p>
        </p:txBody>
      </p:sp>
      <p:sp>
        <p:nvSpPr>
          <p:cNvPr id="4" name="Прямоугольник 3"/>
          <p:cNvSpPr/>
          <p:nvPr/>
        </p:nvSpPr>
        <p:spPr>
          <a:xfrm>
            <a:off x="776536" y="1124744"/>
            <a:ext cx="8496944" cy="3139321"/>
          </a:xfrm>
          <a:prstGeom prst="rect">
            <a:avLst/>
          </a:prstGeom>
        </p:spPr>
        <p:txBody>
          <a:bodyPr wrap="square">
            <a:spAutoFit/>
          </a:bodyPr>
          <a:lstStyle/>
          <a:p>
            <a:pPr algn="just"/>
            <a:r>
              <a:rPr lang="ru-RU" dirty="0"/>
              <a:t>В субботу вечером, 21 июня 1941 года, многие работники завода отправились на концерт эстрадного оркестра под управлением </a:t>
            </a:r>
            <a:r>
              <a:rPr lang="ru-RU" dirty="0" err="1"/>
              <a:t>Кнушевицкого</a:t>
            </a:r>
            <a:r>
              <a:rPr lang="ru-RU" dirty="0"/>
              <a:t>, строили планы на воскресенье. Однако планам этим не суждено было сбыться.</a:t>
            </a:r>
          </a:p>
          <a:p>
            <a:pPr algn="just"/>
            <a:r>
              <a:rPr lang="ru-RU" dirty="0"/>
              <a:t>В ночь на 22 июня руководящие работники были срочно вызваны на завод и еще до официального сообщения проинформированы о вероломном нападении на Советский Союз фашисткой Германии, о необходимости перехода на режим военного времени. Началась новая, военная страница в истории Казанского авиационного завода. </a:t>
            </a:r>
          </a:p>
          <a:p>
            <a:pPr algn="just"/>
            <a:r>
              <a:rPr lang="ru-RU" dirty="0"/>
              <a:t>Тысячи работников предприятия добровольно и по мобилизации отправились на фронт. </a:t>
            </a:r>
          </a:p>
          <a:p>
            <a:pPr algn="just"/>
            <a:endParaRPr lang="ru-RU" dirty="0"/>
          </a:p>
        </p:txBody>
      </p:sp>
      <p:pic>
        <p:nvPicPr>
          <p:cNvPr id="5" name="Picture 2" descr="C:\Музей\#muzeym\Documents and Settings\Churbanova_YaV\Мои документы\Завод в годы  ВОВ\фото ВОВ Авиапром\люди\800px-Мобилизационные_учения_рабочих_Казанского_авиационного_завода_№_22_(1940-е_гг.).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4688" y="3645023"/>
            <a:ext cx="4713791" cy="2714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655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32520" y="332656"/>
            <a:ext cx="6336704" cy="369332"/>
          </a:xfrm>
          <a:prstGeom prst="rect">
            <a:avLst/>
          </a:prstGeom>
        </p:spPr>
        <p:txBody>
          <a:bodyPr wrap="square">
            <a:spAutoFit/>
          </a:bodyPr>
          <a:lstStyle/>
          <a:p>
            <a:r>
              <a:rPr lang="ru-RU" b="1" dirty="0">
                <a:solidFill>
                  <a:srgbClr val="FF0000"/>
                </a:solidFill>
              </a:rPr>
              <a:t>Его называли легендарным директором ….  </a:t>
            </a:r>
            <a:endParaRPr lang="ru-RU" dirty="0"/>
          </a:p>
        </p:txBody>
      </p:sp>
      <p:sp>
        <p:nvSpPr>
          <p:cNvPr id="4" name="Прямоугольник 3"/>
          <p:cNvSpPr/>
          <p:nvPr/>
        </p:nvSpPr>
        <p:spPr>
          <a:xfrm>
            <a:off x="560512" y="836712"/>
            <a:ext cx="4248472" cy="3139321"/>
          </a:xfrm>
          <a:prstGeom prst="rect">
            <a:avLst/>
          </a:prstGeom>
        </p:spPr>
        <p:txBody>
          <a:bodyPr wrap="square">
            <a:spAutoFit/>
          </a:bodyPr>
          <a:lstStyle/>
          <a:p>
            <a:pPr algn="just"/>
            <a:r>
              <a:rPr lang="ru-RU" sz="1600" dirty="0"/>
              <a:t>Директором Казанского завода № 124 был назначен Василий Андреевич Окулов, который в труднейшие годы военного лихолетья возглавил коллектив самолетостроителей и внес неоценимый вклад в становление и развитие завода. Завод получил задание в два раза увеличить выпуск самолетов Пе-8. В два с половиной – самолетов Пе-2, конструкции В.М. </a:t>
            </a:r>
            <a:r>
              <a:rPr lang="ru-RU" sz="1600" dirty="0" err="1"/>
              <a:t>Петлякова</a:t>
            </a:r>
            <a:r>
              <a:rPr lang="ru-RU" sz="1600" dirty="0"/>
              <a:t>. </a:t>
            </a:r>
          </a:p>
          <a:p>
            <a:pPr algn="just"/>
            <a:endParaRPr lang="ru-RU" dirty="0"/>
          </a:p>
          <a:p>
            <a:pPr algn="just"/>
            <a:endParaRPr lang="ru-RU" dirty="0"/>
          </a:p>
          <a:p>
            <a:endParaRPr lang="ru-RU" dirty="0"/>
          </a:p>
        </p:txBody>
      </p:sp>
      <p:sp>
        <p:nvSpPr>
          <p:cNvPr id="5" name="Прямоугольник 4"/>
          <p:cNvSpPr/>
          <p:nvPr/>
        </p:nvSpPr>
        <p:spPr>
          <a:xfrm>
            <a:off x="4808984" y="908720"/>
            <a:ext cx="4680520" cy="3600986"/>
          </a:xfrm>
          <a:prstGeom prst="rect">
            <a:avLst/>
          </a:prstGeom>
        </p:spPr>
        <p:txBody>
          <a:bodyPr wrap="square">
            <a:spAutoFit/>
          </a:bodyPr>
          <a:lstStyle/>
          <a:p>
            <a:pPr algn="just"/>
            <a:r>
              <a:rPr lang="ru-RU" sz="1600" dirty="0"/>
              <a:t>В первые дни войны руководство завода столкнулось с очень серьезной проблемой – нехваткой кадров. Квалифицированные, опытные рабочие, на которых до войны держалось производство, в большинстве своем ушли на фронт. В заводских цехах появились совсем молодые люди 14-18 лет, почти подростки, они составляли примерно треть работающих. Только 60% оставшихся на предприятии имели в среднем год рабочего стажа. Времени на подготовку достаточно профессиональной смены слесарей, станочников, рабочих других ведущих и вспомогательных профессий не было</a:t>
            </a:r>
            <a:r>
              <a:rPr lang="ru-RU" dirty="0"/>
              <a:t>. </a:t>
            </a:r>
          </a:p>
          <a:p>
            <a:pPr algn="just"/>
            <a:endParaRPr lang="ru-RU" dirty="0"/>
          </a:p>
        </p:txBody>
      </p:sp>
      <p:pic>
        <p:nvPicPr>
          <p:cNvPr id="1026" name="Picture 2" descr="C:\Музей\#muzeym\Documents and Settings\Churbanova_YaV\Мои документы\Завод в годы  ВОВ\фото ВОВ Авиапром\фото вклад КАЗ в победу\окулов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6327" y="2852936"/>
            <a:ext cx="2736304" cy="387892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Музей\#muzeym\Documents and Settings\Churbanova_YaV\Мои документы\Завод в годы  ВОВ\фото ВОВ Авиапром\фото вклад КАЗ в победу\семья Трусовых Сергей Иванович и его сыновья Владимир и Юрий. все токари.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17096" y="4149080"/>
            <a:ext cx="3533392" cy="2582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582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4528" y="332656"/>
            <a:ext cx="5616624" cy="400110"/>
          </a:xfrm>
          <a:prstGeom prst="rect">
            <a:avLst/>
          </a:prstGeom>
        </p:spPr>
        <p:txBody>
          <a:bodyPr wrap="square">
            <a:spAutoFit/>
          </a:bodyPr>
          <a:lstStyle/>
          <a:p>
            <a:r>
              <a:rPr lang="ru-RU" sz="2000" b="1" dirty="0">
                <a:solidFill>
                  <a:srgbClr val="FF0000"/>
                </a:solidFill>
              </a:rPr>
              <a:t>Казань тыловая…..</a:t>
            </a:r>
            <a:endParaRPr lang="ru-RU" sz="2000" b="1" dirty="0"/>
          </a:p>
        </p:txBody>
      </p:sp>
      <p:pic>
        <p:nvPicPr>
          <p:cNvPr id="5" name="Picture 3" descr="C:\Музей\#muzeym\Documents and Settings\Churbanova_YaV\Мои документы\Завод в годы  ВОВ\фото ВОВ Авиапром\самолеты Пе-2 и пе-8\Scan-140211-00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908720"/>
            <a:ext cx="3549352" cy="216024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60512" y="3212976"/>
            <a:ext cx="4392488" cy="3785652"/>
          </a:xfrm>
          <a:prstGeom prst="rect">
            <a:avLst/>
          </a:prstGeom>
        </p:spPr>
        <p:txBody>
          <a:bodyPr wrap="square">
            <a:spAutoFit/>
          </a:bodyPr>
          <a:lstStyle/>
          <a:p>
            <a:pPr algn="just"/>
            <a:r>
              <a:rPr lang="ru-RU" sz="1600" dirty="0"/>
              <a:t>В Казань прибыло свыше 30 000 тысяч москвичей. Для нормальной работы людям нужно было создать нормальные условия жизни, обеспечить их жильем, питанием. Были организованы эвакуационные пункты, которые разместились в клубе фабрики кинопленки, авиатехникуме, в кинотеатрах и других зданиях. </a:t>
            </a:r>
          </a:p>
          <a:p>
            <a:pPr algn="just"/>
            <a:r>
              <a:rPr lang="ru-RU" sz="1600" dirty="0"/>
              <a:t>Согласно Постановлению Государственного Комитета Обороны от 28 декабря и Приказу Наркомата от 26 декабря 1941 года было произведено объединение завода № 22 и завода № 124 в один с присвоением новому заводу московского номера – Казанский	 авиационный завод № 22 им. С.П. Горбунова.</a:t>
            </a:r>
          </a:p>
          <a:p>
            <a:endParaRPr lang="ru-RU" sz="1600" dirty="0"/>
          </a:p>
        </p:txBody>
      </p:sp>
      <p:sp>
        <p:nvSpPr>
          <p:cNvPr id="4" name="Прямоугольник 3"/>
          <p:cNvSpPr/>
          <p:nvPr/>
        </p:nvSpPr>
        <p:spPr>
          <a:xfrm>
            <a:off x="4880992" y="1052736"/>
            <a:ext cx="4680520" cy="2339102"/>
          </a:xfrm>
          <a:prstGeom prst="rect">
            <a:avLst/>
          </a:prstGeom>
        </p:spPr>
        <p:txBody>
          <a:bodyPr wrap="square">
            <a:spAutoFit/>
          </a:bodyPr>
          <a:lstStyle/>
          <a:p>
            <a:pPr algn="just"/>
            <a:r>
              <a:rPr lang="ru-RU" sz="1600" dirty="0"/>
              <a:t>Зима 1941 года было очень суровой: в отдельные дни температура на улице опускалась до минус 50 градусов. Можно себе представить, чего стоило многим рабочим, проживающим в отдельных от завода районах города, добираться на работу, тем более что единственный транспорт – трамвай ходил очень плохо. На работу за 10-14 километров люди шли пешком. </a:t>
            </a:r>
          </a:p>
          <a:p>
            <a:pPr algn="just"/>
            <a:endParaRPr lang="ru-RU" dirty="0">
              <a:solidFill>
                <a:srgbClr val="00B0F0"/>
              </a:solidFill>
            </a:endParaRPr>
          </a:p>
        </p:txBody>
      </p:sp>
      <p:pic>
        <p:nvPicPr>
          <p:cNvPr id="8" name="Picture 4" descr="C:\Музей\#muzeym\Documents and Settings\Churbanova_YaV\Мои документы\Завод в годы  ВОВ\фото ВОВ Авиапром\самолеты Пе-2 и пе-8\так ездили на работу в войну трамвай 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7016" y="3212976"/>
            <a:ext cx="4392488"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974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04528" y="404664"/>
            <a:ext cx="4824536" cy="400110"/>
          </a:xfrm>
          <a:prstGeom prst="rect">
            <a:avLst/>
          </a:prstGeom>
        </p:spPr>
        <p:txBody>
          <a:bodyPr wrap="square">
            <a:spAutoFit/>
          </a:bodyPr>
          <a:lstStyle/>
          <a:p>
            <a:r>
              <a:rPr lang="ru-RU" sz="2000" b="1" dirty="0">
                <a:solidFill>
                  <a:srgbClr val="FF0000"/>
                </a:solidFill>
              </a:rPr>
              <a:t>Все для фронта, все для победы!</a:t>
            </a:r>
            <a:endParaRPr lang="ru-RU" sz="2000" b="1" dirty="0"/>
          </a:p>
        </p:txBody>
      </p:sp>
      <p:sp>
        <p:nvSpPr>
          <p:cNvPr id="5" name="Прямоугольник 4"/>
          <p:cNvSpPr/>
          <p:nvPr/>
        </p:nvSpPr>
        <p:spPr>
          <a:xfrm>
            <a:off x="560512" y="980728"/>
            <a:ext cx="4032448" cy="3354765"/>
          </a:xfrm>
          <a:prstGeom prst="rect">
            <a:avLst/>
          </a:prstGeom>
        </p:spPr>
        <p:txBody>
          <a:bodyPr wrap="square">
            <a:spAutoFit/>
          </a:bodyPr>
          <a:lstStyle/>
          <a:p>
            <a:pPr algn="just"/>
            <a:r>
              <a:rPr lang="ru-RU" sz="1400" dirty="0"/>
              <a:t>В течение первых месяцев 1942 года заводской коллектив успешно занимался организацией производственных цехов, освоением мощностей. Заводу нужно было взять небывалый темп. Для этого требовалась коренная реконструкция цехов. В.А. Окулов особое внимание при этом уделял на поточную организацию производства. Круглосуточная работа в годы войны была нормой. Рабочие не выходили из цехов до тех пор, пока не сдадут своих суточных заданий, а специалисты вообще находились на казарменном положении. Только так можно было добиться увеличения выпуска продукции. Каждые сутки завод выпускал по 10-12 самолетов Пе-2.</a:t>
            </a:r>
            <a:endParaRPr lang="en-US" sz="1400" dirty="0"/>
          </a:p>
          <a:p>
            <a:pPr algn="just"/>
            <a:endParaRPr lang="ru-RU" sz="1600" dirty="0"/>
          </a:p>
        </p:txBody>
      </p:sp>
      <p:pic>
        <p:nvPicPr>
          <p:cNvPr id="6" name="Picture 2" descr="C:\Музей\#muzeym\Documents and Settings\Churbanova_YaV\Мои документы\Завод в годы  ВОВ\фото ВОВ Авиапром\самолеты Пе-2 и пе-8\аллея почета внутри завода.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005064"/>
            <a:ext cx="4097656" cy="25922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Музей\#muzeym\Documents and Settings\Churbanova_YaV\Мои документы\Завод в годы  ВОВ\фото ВОВ Авиапром\самолеты Пе-2 и пе-8\File05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7016" y="1027658"/>
            <a:ext cx="4392488" cy="2401342"/>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4736976" y="3459556"/>
            <a:ext cx="4953000" cy="3570208"/>
          </a:xfrm>
          <a:prstGeom prst="rect">
            <a:avLst/>
          </a:prstGeom>
        </p:spPr>
        <p:txBody>
          <a:bodyPr>
            <a:spAutoFit/>
          </a:bodyPr>
          <a:lstStyle/>
          <a:p>
            <a:pPr algn="just"/>
            <a:r>
              <a:rPr lang="ru-RU" sz="1400" dirty="0"/>
              <a:t>Всего за годы войны в Казани было изготовлено свыше 10 000 самолетов Пе-2. На этом самолете</a:t>
            </a:r>
            <a:r>
              <a:rPr lang="en-US" sz="1400" dirty="0"/>
              <a:t> </a:t>
            </a:r>
            <a:r>
              <a:rPr lang="ru-RU" sz="1400" dirty="0"/>
              <a:t>впервые было применено электрическое управление многими механизмами. При взлетном весе 8500кг Пе-2 развивал горизонтальную скорость земли 450 км/ч, а на высоте 5000 м – 540 км/ч. Его практический потолок превышал 9000 м. Расчетная бомбовая нагрузка 600-700 кг.  По скорости самолета Пе-2 мало уступал истребителям и превосходил немецкие бомбардировщики </a:t>
            </a:r>
            <a:r>
              <a:rPr lang="ru-RU" sz="1400" dirty="0" err="1"/>
              <a:t>Хе</a:t>
            </a:r>
            <a:r>
              <a:rPr lang="ru-RU" sz="1400" dirty="0"/>
              <a:t>-</a:t>
            </a:r>
            <a:r>
              <a:rPr lang="en-US" sz="1400" dirty="0"/>
              <a:t>III</a:t>
            </a:r>
            <a:r>
              <a:rPr lang="ru-RU" sz="1400" dirty="0"/>
              <a:t> более чем на 100км/ч и Ю-88 на 75 км/ч. Это преимущество давало ему возможность активно действовать в светлое время суток. </a:t>
            </a:r>
          </a:p>
          <a:p>
            <a:pPr algn="just"/>
            <a:r>
              <a:rPr lang="ru-RU" sz="1400" dirty="0"/>
              <a:t>Самолеты Пе-2 и Пе-8, изготовленные в Казани, громили врага под Москвой и под Сталинградом, на Курской дуге. Участвовали во всех наступательных операциях наших войск, вплоть до штурма Берлина. </a:t>
            </a:r>
          </a:p>
          <a:p>
            <a:endParaRPr lang="ru-RU" sz="1600" dirty="0"/>
          </a:p>
        </p:txBody>
      </p:sp>
    </p:spTree>
    <p:extLst>
      <p:ext uri="{BB962C8B-B14F-4D97-AF65-F5344CB8AC3E}">
        <p14:creationId xmlns:p14="http://schemas.microsoft.com/office/powerpoint/2010/main" val="3393180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2520" y="404664"/>
            <a:ext cx="3024336" cy="461665"/>
          </a:xfrm>
          <a:prstGeom prst="rect">
            <a:avLst/>
          </a:prstGeom>
        </p:spPr>
        <p:txBody>
          <a:bodyPr wrap="square">
            <a:spAutoFit/>
          </a:bodyPr>
          <a:lstStyle/>
          <a:p>
            <a:r>
              <a:rPr lang="ru-RU" sz="2400" b="1" dirty="0">
                <a:solidFill>
                  <a:srgbClr val="FF0000"/>
                </a:solidFill>
              </a:rPr>
              <a:t>Самолеты </a:t>
            </a:r>
            <a:r>
              <a:rPr lang="ru-RU" sz="2400" b="1" dirty="0" err="1">
                <a:solidFill>
                  <a:srgbClr val="FF0000"/>
                </a:solidFill>
              </a:rPr>
              <a:t>ПЕтлякова</a:t>
            </a:r>
            <a:endParaRPr lang="ru-RU" sz="2400" dirty="0"/>
          </a:p>
        </p:txBody>
      </p:sp>
      <p:pic>
        <p:nvPicPr>
          <p:cNvPr id="3" name="Picture 2" descr="C:\Музей\#muzeym\Documents and Settings\Churbanova_YaV\Мои документы\Завод в годы  ВОВ\фото ВОВ Авиапром\самолеты Пе-2 и пе-8\пе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052734"/>
            <a:ext cx="4104456" cy="2374183"/>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23528" y="3501008"/>
            <a:ext cx="4127437" cy="3416320"/>
          </a:xfrm>
          <a:prstGeom prst="rect">
            <a:avLst/>
          </a:prstGeom>
        </p:spPr>
        <p:txBody>
          <a:bodyPr wrap="square">
            <a:spAutoFit/>
          </a:bodyPr>
          <a:lstStyle/>
          <a:p>
            <a:pPr algn="just"/>
            <a:r>
              <a:rPr lang="ru-RU" sz="1200" dirty="0"/>
              <a:t>Самолет Пе-8 (АНТ-42 ТБ-7) по тому времени имел великолепные летно-технические данные – это был стратегический четырехмоторный тяжелый бомбардировщик цельнометаллической конструкции, с гладкой обшивкой. На самолете устанавливались новейшие образцы электро-, радио- и навигационного оборудования. Машина обладала высокой маневренностью на высоте 8-10 тысяч метров, что обеспечивало прицельное бомбометание и хорошую защиту от зенитной артиллерии. Эффективной механизацией крыла, убирающимися шасси, экипаж самолета тогда составлял 7 человек. Самолет Пе-8  обладал скоростью равной скорости зарубежных истребителей того времени, имел большой потолок и мощное стрелковое и бомбовое вооружение. Дальность полета достигала 6000 км при полетном весе более 27000 кг. За годы войны на Казанском авиазаводе было изготовлено 93 самолета Пе-8. </a:t>
            </a:r>
          </a:p>
          <a:p>
            <a:pPr algn="just"/>
            <a:endParaRPr lang="ru-RU" sz="1200" dirty="0"/>
          </a:p>
          <a:p>
            <a:pPr algn="just"/>
            <a:endParaRPr lang="ru-RU" sz="1200" dirty="0"/>
          </a:p>
        </p:txBody>
      </p:sp>
      <p:sp>
        <p:nvSpPr>
          <p:cNvPr id="5" name="Прямоугольник 4"/>
          <p:cNvSpPr/>
          <p:nvPr/>
        </p:nvSpPr>
        <p:spPr>
          <a:xfrm>
            <a:off x="4520952" y="1052735"/>
            <a:ext cx="4896544" cy="3970318"/>
          </a:xfrm>
          <a:prstGeom prst="rect">
            <a:avLst/>
          </a:prstGeom>
        </p:spPr>
        <p:txBody>
          <a:bodyPr wrap="square">
            <a:spAutoFit/>
          </a:bodyPr>
          <a:lstStyle/>
          <a:p>
            <a:pPr algn="just"/>
            <a:r>
              <a:rPr lang="ru-RU" sz="1200" dirty="0"/>
              <a:t>В 1942 году на самолете Пе-8, собранном на Казанском авиационном заводе, состоялся перелет в США советской дипломатической делегации, возглавляемой В.М. Молотовым. Перелет самолета Пе-8 из Москвы в Вашингтон и обратно летом 1942 года стали историческим событием. Войдя в летопись дипломатических отношений между СССР и США. </a:t>
            </a:r>
          </a:p>
          <a:p>
            <a:pPr algn="just"/>
            <a:r>
              <a:rPr lang="ru-RU" sz="1200" dirty="0"/>
              <a:t>Советское правительство высоко оценило деятельность Владимира Михайловича </a:t>
            </a:r>
            <a:r>
              <a:rPr lang="ru-RU" sz="1200" dirty="0" err="1"/>
              <a:t>Петлякова</a:t>
            </a:r>
            <a:r>
              <a:rPr lang="ru-RU" sz="1200" dirty="0"/>
              <a:t>. За выдающиеся достижения в области самолетостроения он был дважды награжден орденом Ленина, орденом Красной Звезды и удостоен Государственной премии. В 1942 году роковая случайность оборвала жизнь замечательного конструктора-новатора, он погиб в авиационной катастрофе.</a:t>
            </a:r>
          </a:p>
          <a:p>
            <a:pPr algn="just"/>
            <a:r>
              <a:rPr lang="ru-RU" sz="1200" dirty="0"/>
              <a:t>После гибели В.М. </a:t>
            </a:r>
            <a:r>
              <a:rPr lang="ru-RU" sz="1200" dirty="0" err="1"/>
              <a:t>Петлякова</a:t>
            </a:r>
            <a:r>
              <a:rPr lang="ru-RU" sz="1200" dirty="0"/>
              <a:t> на посту главного конструктора завода стоял В.М. Мясищев. За годы войны в конструкцию Пе-2 были внесены десятки серьезных усовершенствований. Мясищев создал принципиально новый высотный скоростной бомбардировщик Пе-2И. Скорость этого самолета достигала 656 км/ч на высоте 5700 м и еще более возрастала при использовании реактивных ускорителей С.П. Королева. </a:t>
            </a:r>
          </a:p>
          <a:p>
            <a:pPr algn="just"/>
            <a:endParaRPr lang="ru-RU" sz="1200" dirty="0"/>
          </a:p>
          <a:p>
            <a:endParaRPr lang="ru-RU" sz="1200" dirty="0"/>
          </a:p>
        </p:txBody>
      </p:sp>
      <p:pic>
        <p:nvPicPr>
          <p:cNvPr id="6" name="Picture 5" descr="C:\Музей\#muzeym\Documents and Settings\Churbanova_YaV\Мои документы\Завод в годы  ВОВ\фото ВОВ Авиапром\фото вклад КАЗ в победу\Петляков ВМ.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85248" y="4365104"/>
            <a:ext cx="2160240" cy="2317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080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2520" y="332656"/>
            <a:ext cx="4896544" cy="400110"/>
          </a:xfrm>
          <a:prstGeom prst="rect">
            <a:avLst/>
          </a:prstGeom>
        </p:spPr>
        <p:txBody>
          <a:bodyPr wrap="square">
            <a:spAutoFit/>
          </a:bodyPr>
          <a:lstStyle/>
          <a:p>
            <a:r>
              <a:rPr lang="ru-RU" sz="2000" b="1" dirty="0">
                <a:solidFill>
                  <a:srgbClr val="E10032"/>
                </a:solidFill>
              </a:rPr>
              <a:t>Боевая эскадрилья «Совет </a:t>
            </a:r>
            <a:r>
              <a:rPr lang="ru-RU" sz="2000" b="1" dirty="0" err="1">
                <a:solidFill>
                  <a:srgbClr val="E10032"/>
                </a:solidFill>
              </a:rPr>
              <a:t>Татарстаны</a:t>
            </a:r>
            <a:r>
              <a:rPr lang="ru-RU" sz="2000" b="1" dirty="0">
                <a:solidFill>
                  <a:srgbClr val="E10032"/>
                </a:solidFill>
              </a:rPr>
              <a:t>»</a:t>
            </a:r>
          </a:p>
        </p:txBody>
      </p:sp>
      <p:sp>
        <p:nvSpPr>
          <p:cNvPr id="3" name="Прямоугольник 2"/>
          <p:cNvSpPr/>
          <p:nvPr/>
        </p:nvSpPr>
        <p:spPr>
          <a:xfrm>
            <a:off x="576064" y="1052736"/>
            <a:ext cx="3152800" cy="5632311"/>
          </a:xfrm>
          <a:prstGeom prst="rect">
            <a:avLst/>
          </a:prstGeom>
        </p:spPr>
        <p:txBody>
          <a:bodyPr wrap="square">
            <a:spAutoFit/>
          </a:bodyPr>
          <a:lstStyle/>
          <a:p>
            <a:pPr algn="just"/>
            <a:r>
              <a:rPr lang="ru-RU" dirty="0"/>
              <a:t>Завод помогал фронту не только боевыми самолетами. Как и по всей стране, на заводе создавался фонд обороны, работники завода сдавали свои личные сбережения на создание боевой техники. Большой заботой заводчане окружали раненных в госпиталях, семьи фронтовиков.  Уже во второй половине 1941 года в фонд обороны на заводе было собрано свыше двух миллионов рублей. В 1942 году эта цифра увеличилась вдвое. Их было решено использовать на создание и оснащение боевой эскадрильи. </a:t>
            </a:r>
          </a:p>
        </p:txBody>
      </p:sp>
      <p:sp>
        <p:nvSpPr>
          <p:cNvPr id="4" name="Прямоугольник 3"/>
          <p:cNvSpPr/>
          <p:nvPr/>
        </p:nvSpPr>
        <p:spPr>
          <a:xfrm>
            <a:off x="3939063" y="1052736"/>
            <a:ext cx="5472608" cy="1754326"/>
          </a:xfrm>
          <a:prstGeom prst="rect">
            <a:avLst/>
          </a:prstGeom>
        </p:spPr>
        <p:txBody>
          <a:bodyPr wrap="square">
            <a:spAutoFit/>
          </a:bodyPr>
          <a:lstStyle/>
          <a:p>
            <a:pPr algn="just"/>
            <a:r>
              <a:rPr lang="ru-RU" dirty="0"/>
              <a:t>В первомайские дни 1943 года на казанском аэродроме выстроились полки 202-й бомбардировочной авиадивизии.  Труженики Татарии отдали  на боевое оснащение авиации десятки миллионов рублей из своих сбережений и передели этой дивизии 102 самолета Пе-2. </a:t>
            </a:r>
          </a:p>
        </p:txBody>
      </p:sp>
      <p:pic>
        <p:nvPicPr>
          <p:cNvPr id="5" name="Picture 3" descr="C:\Музей\#muzeym\Documents and Settings\Churbanova_YaV\Мои документы\Завод в годы  ВОВ\фото ВОВ Авиапром\фото вклад КАЗ в победу\передача сам Пе-2 построенных на средства трудящихся Татарии летчикам 202 бомб дивиз Совет Татарстаны.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88905" y="2951078"/>
            <a:ext cx="5400600" cy="3646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7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2442" y="332656"/>
            <a:ext cx="5566701" cy="400110"/>
          </a:xfrm>
          <a:prstGeom prst="rect">
            <a:avLst/>
          </a:prstGeom>
        </p:spPr>
        <p:txBody>
          <a:bodyPr wrap="square">
            <a:spAutoFit/>
          </a:bodyPr>
          <a:lstStyle/>
          <a:p>
            <a:r>
              <a:rPr lang="ru-RU" sz="2000" b="1" dirty="0">
                <a:solidFill>
                  <a:srgbClr val="FF0000"/>
                </a:solidFill>
                <a:cs typeface="Aharoni" pitchFamily="2" charset="-79"/>
              </a:rPr>
              <a:t>Они испытывали небо, а небо испытывало их</a:t>
            </a:r>
            <a:endParaRPr lang="ru-RU" sz="2000" b="1" dirty="0">
              <a:solidFill>
                <a:srgbClr val="FF0000"/>
              </a:solidFill>
            </a:endParaRPr>
          </a:p>
        </p:txBody>
      </p:sp>
      <p:pic>
        <p:nvPicPr>
          <p:cNvPr id="3" name="Picture 3" descr="C:\Музей\#muzeym\Documents and Settings\Churbanova_YaV\Мои документы\Завод в годы  ВОВ\фото ВОВ Авиапром\люди\Васильченко...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340768"/>
            <a:ext cx="3333328" cy="482453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232920" y="1305341"/>
            <a:ext cx="5256584" cy="4247317"/>
          </a:xfrm>
          <a:prstGeom prst="rect">
            <a:avLst/>
          </a:prstGeom>
        </p:spPr>
        <p:txBody>
          <a:bodyPr wrap="square">
            <a:spAutoFit/>
          </a:bodyPr>
          <a:lstStyle/>
          <a:p>
            <a:pPr algn="just"/>
            <a:r>
              <a:rPr lang="ru-RU" dirty="0"/>
              <a:t>Большой вклад в дело разгрома врага вносили летчики-испытатели: такие как А.Г. Васильченко, А.С. Пальчиков, Н.Н. Аржанов, П.Л. Рябченко давшие путевку в жизнь многим тысячам бомбардировщикам. Именно Васильченко испытывал в октябре 1943 года самолет Пе-2 с реактивным  ускорителем С.П. Королева. </a:t>
            </a:r>
          </a:p>
          <a:p>
            <a:pPr algn="just"/>
            <a:r>
              <a:rPr lang="ru-RU" dirty="0"/>
              <a:t>Подготовка кадров для завода велась в ремесленных училищах.    В феврале 1944 года было открыто ремесленное училище № 14, в котором могли обучаться до 1000 человек. Из стен этих училищ вышли десятки тысяч квалифицированных рабочих, большая часть которых пополнила цеха. </a:t>
            </a:r>
          </a:p>
          <a:p>
            <a:endParaRPr lang="ru-RU" dirty="0"/>
          </a:p>
        </p:txBody>
      </p:sp>
    </p:spTree>
    <p:extLst>
      <p:ext uri="{BB962C8B-B14F-4D97-AF65-F5344CB8AC3E}">
        <p14:creationId xmlns:p14="http://schemas.microsoft.com/office/powerpoint/2010/main" val="4238081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2560" y="332656"/>
            <a:ext cx="2808312" cy="400110"/>
          </a:xfrm>
          <a:prstGeom prst="rect">
            <a:avLst/>
          </a:prstGeom>
        </p:spPr>
        <p:txBody>
          <a:bodyPr wrap="square">
            <a:spAutoFit/>
          </a:bodyPr>
          <a:lstStyle/>
          <a:p>
            <a:r>
              <a:rPr lang="ru-RU" sz="2000" b="1" dirty="0">
                <a:solidFill>
                  <a:srgbClr val="E10032"/>
                </a:solidFill>
              </a:rPr>
              <a:t>Весна 1945 года</a:t>
            </a:r>
          </a:p>
        </p:txBody>
      </p:sp>
      <p:sp>
        <p:nvSpPr>
          <p:cNvPr id="3" name="Прямоугольник 2"/>
          <p:cNvSpPr/>
          <p:nvPr/>
        </p:nvSpPr>
        <p:spPr>
          <a:xfrm>
            <a:off x="545918" y="1036415"/>
            <a:ext cx="3759010" cy="1661993"/>
          </a:xfrm>
          <a:prstGeom prst="rect">
            <a:avLst/>
          </a:prstGeom>
        </p:spPr>
        <p:txBody>
          <a:bodyPr wrap="square">
            <a:spAutoFit/>
          </a:bodyPr>
          <a:lstStyle/>
          <a:p>
            <a:pPr algn="just"/>
            <a:r>
              <a:rPr lang="ru-RU" dirty="0"/>
              <a:t> </a:t>
            </a:r>
            <a:r>
              <a:rPr lang="ru-RU" sz="1400" dirty="0"/>
              <a:t>Утром 9 мая 1945 года в цехе окончательной сборки состоялся митинг, который провел директор завода В.А. Окулов. Собрались тысячи рабочих и служащих завода, которые целый день гуляли по улице Баумана, где обнимали и целовали всех пришедших на столь долгожданный день – день Победы!</a:t>
            </a:r>
          </a:p>
        </p:txBody>
      </p:sp>
      <p:pic>
        <p:nvPicPr>
          <p:cNvPr id="4" name="Picture 2" descr="C:\Музей\#muzeym\Documents and Settings\Churbanova_YaV\Мои документы\Картины Калимуллин\картины-фото\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4528" y="2698408"/>
            <a:ext cx="3542505" cy="3767076"/>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4520952" y="1103792"/>
            <a:ext cx="5040560" cy="5478423"/>
          </a:xfrm>
          <a:prstGeom prst="rect">
            <a:avLst/>
          </a:prstGeom>
        </p:spPr>
        <p:txBody>
          <a:bodyPr wrap="square">
            <a:spAutoFit/>
          </a:bodyPr>
          <a:lstStyle/>
          <a:p>
            <a:pPr algn="just"/>
            <a:r>
              <a:rPr lang="ru-RU" sz="1400" dirty="0"/>
              <a:t>С этого майского дня завод постепенно стал возвращаться к нормальной жизни. Суровый заводской уклад, сложившийся в военные годы, постепенно стал приобретать мирные черты. Приказом от 14 июня 1945 года на заводе были запрещены сверхурочные работы, уменьшилась продолжительность рабочего дня, установлен официальный перерыв на обед. </a:t>
            </a:r>
          </a:p>
          <a:p>
            <a:pPr algn="just"/>
            <a:r>
              <a:rPr lang="ru-RU" sz="1400" dirty="0"/>
              <a:t>За образцовое выполнение правительственных заданий в сентябре 1945 года Казанский авиационный завод № 22 им. С.П. Горбунова был награжден орденом Красного Знамени. На вечное хранение было передано переходящее Красное Знамя Государственного Комитета Обороны СССР. Указом Президиума Верховного Совета СССР от 16 сентября 1945 года более 2000 рабочих, инженерно-технических работников были награждены орденами и медалями Советского Союза. История завода бережно хранит имена рабочих и служащих, своим беспримерным трудом ковавших победу в тылу. </a:t>
            </a:r>
          </a:p>
          <a:p>
            <a:pPr algn="just"/>
            <a:r>
              <a:rPr lang="ru-RU" sz="1400" dirty="0"/>
              <a:t>Особая гордость авиазавода – заводчане, сражавшиеся на фронтах Великой Отечественной, люди, удостоенные за беззаветное мужество и отвагу высшей награды Родины – звание Героя Советского Союза. Назовем их поименно: </a:t>
            </a:r>
            <a:r>
              <a:rPr lang="ru-RU" sz="1400" dirty="0" err="1"/>
              <a:t>Асаф</a:t>
            </a:r>
            <a:r>
              <a:rPr lang="ru-RU" sz="1400" dirty="0"/>
              <a:t> </a:t>
            </a:r>
            <a:r>
              <a:rPr lang="ru-RU" sz="1400" dirty="0" err="1"/>
              <a:t>Кутдусович</a:t>
            </a:r>
            <a:r>
              <a:rPr lang="ru-RU" sz="1400" dirty="0"/>
              <a:t> </a:t>
            </a:r>
            <a:r>
              <a:rPr lang="ru-RU" sz="1400" dirty="0" err="1"/>
              <a:t>Абдрахманов</a:t>
            </a:r>
            <a:r>
              <a:rPr lang="ru-RU" sz="1400" dirty="0"/>
              <a:t>, Рем </a:t>
            </a:r>
            <a:r>
              <a:rPr lang="ru-RU" sz="1400" dirty="0" err="1"/>
              <a:t>Абзалович</a:t>
            </a:r>
            <a:r>
              <a:rPr lang="ru-RU" sz="1400" dirty="0"/>
              <a:t> </a:t>
            </a:r>
            <a:r>
              <a:rPr lang="ru-RU" sz="1400" dirty="0" err="1"/>
              <a:t>Абзалов</a:t>
            </a:r>
            <a:r>
              <a:rPr lang="ru-RU" sz="1400" dirty="0"/>
              <a:t>, Петр Яковлевич Гурьянов, Алексей Николаевич Годовиков, Михаил Егорович Колчанов, Владимир  Михайлович Пивченков, Николай Петрович Пушкин, Михаил Васильевич Симонов, Георгий Филиппович Яшин.       </a:t>
            </a:r>
          </a:p>
        </p:txBody>
      </p:sp>
    </p:spTree>
    <p:extLst>
      <p:ext uri="{BB962C8B-B14F-4D97-AF65-F5344CB8AC3E}">
        <p14:creationId xmlns:p14="http://schemas.microsoft.com/office/powerpoint/2010/main" val="269243053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TotalTime>
  <Words>1382</Words>
  <Application>Microsoft Office PowerPoint</Application>
  <PresentationFormat>Лист A4 (210x297 мм)</PresentationFormat>
  <Paragraphs>36</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Посвящается 75-летию со дня Победы 1941-1945гг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Благодарим за внимание.</vt:lpstr>
    </vt:vector>
  </TitlesOfParts>
  <Company>tupolev</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Рассказов</dc:creator>
  <cp:lastModifiedBy>Bada</cp:lastModifiedBy>
  <cp:revision>18</cp:revision>
  <dcterms:created xsi:type="dcterms:W3CDTF">2019-03-13T12:52:21Z</dcterms:created>
  <dcterms:modified xsi:type="dcterms:W3CDTF">2020-05-14T13:56:27Z</dcterms:modified>
</cp:coreProperties>
</file>